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9" r:id="rId11"/>
    <p:sldId id="268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83" d="100"/>
          <a:sy n="83" d="100"/>
        </p:scale>
        <p:origin x="2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51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58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31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36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419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31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986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832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09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744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90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823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to/theinterviewsage/do-you-have-any-questions-for-me-facebook-behavioral-jedi-interview-series-1dpa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utchuncles.in/aspire/stock-market-101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com/url?sa=i&amp;url=https%3A%2F%2Fcommons.wikimedia.org%2Fwiki%2FFile%3ALogo_of_Twitter.svg&amp;psig=AOvVaw0zYcwi-7KLcYwdMQSftme1&amp;ust=1701950867419000&amp;source=images&amp;cd=vfe&amp;opi=89978449&amp;ved=0CBIQjRxqFwoTCOi2gJnj-oIDFQAAAAAdAAAAABAE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www.google.com/url?sa=i&amp;url=https%3A%2F%2Fen.m.wikipedia.org%2Fwiki%2FFile%3ASamsung_Logo.svg&amp;psig=AOvVaw312hKIRAlz358N-1djwZoa&amp;ust=1701950805390000&amp;source=images&amp;cd=vfe&amp;opi=89978449&amp;ved=0CBIQjRxqFwoTCKjBmPvi-oIDFQAAAAAdAAAAABA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/url?sa=i&amp;url=https%3A%2F%2Fen.wikipedia.org%2Fwiki%2FFile%3ATesla_logo.png&amp;psig=AOvVaw0vDENJ1eyO_jrKkvTTb3Sa&amp;ust=1701950722637000&amp;source=images&amp;cd=vfe&amp;opi=89978449&amp;ved=0CBIQjRxqFwoTCMCE-NPi-oIDFQAAAAAdAAAAABAE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A532A6-09BF-E86F-2FBD-96CE4DF2E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5527" y="516237"/>
            <a:ext cx="10058400" cy="356616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b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600" b="1" dirty="0">
                <a:latin typeface="Calibri" panose="020F0502020204030204" pitchFamily="34" charset="0"/>
                <a:cs typeface="Arial" panose="020B0604020202020204" pitchFamily="34" charset="0"/>
              </a:rPr>
              <a:t>Stock Market Predictions with Artificial Intelligence </a:t>
            </a:r>
            <a:br>
              <a:rPr lang="de-DE" sz="4400" dirty="0"/>
            </a:br>
            <a:r>
              <a:rPr lang="de-DE" sz="2400" dirty="0"/>
              <a:t>- Group Project</a:t>
            </a:r>
            <a:endParaRPr lang="en-US" sz="2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C90F7C4-9D71-ADF4-8602-77BA20656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5527" y="4030904"/>
            <a:ext cx="9144000" cy="2829242"/>
          </a:xfrm>
        </p:spPr>
        <p:txBody>
          <a:bodyPr>
            <a:normAutofit/>
          </a:bodyPr>
          <a:lstStyle/>
          <a:p>
            <a:pPr algn="l"/>
            <a:endParaRPr lang="de-DE" b="1" dirty="0"/>
          </a:p>
          <a:p>
            <a:pPr algn="l"/>
            <a:r>
              <a:rPr lang="de-DE" sz="1300" dirty="0"/>
              <a:t>Lange, Jennifer Sissi</a:t>
            </a:r>
          </a:p>
          <a:p>
            <a:pPr algn="l"/>
            <a:r>
              <a:rPr lang="de-DE" sz="1300" dirty="0"/>
              <a:t>Jade Lu</a:t>
            </a:r>
          </a:p>
          <a:p>
            <a:pPr algn="l"/>
            <a:r>
              <a:rPr lang="de-DE" sz="1300" dirty="0"/>
              <a:t>Kerk zong zhe</a:t>
            </a:r>
          </a:p>
          <a:p>
            <a:pPr algn="l"/>
            <a:r>
              <a:rPr lang="de-DE" sz="1300" dirty="0"/>
              <a:t>Lo hoi ching, gin</a:t>
            </a:r>
          </a:p>
          <a:p>
            <a:pPr algn="l"/>
            <a:endParaRPr lang="de-DE" sz="1300" dirty="0"/>
          </a:p>
          <a:p>
            <a:pPr algn="l"/>
            <a:endParaRPr lang="de-DE" dirty="0"/>
          </a:p>
          <a:p>
            <a:pPr algn="l"/>
            <a:endParaRPr lang="en-US" dirty="0"/>
          </a:p>
        </p:txBody>
      </p:sp>
      <p:pic>
        <p:nvPicPr>
          <p:cNvPr id="1026" name="Picture 2" descr="Hanyang University - Wikipedia">
            <a:extLst>
              <a:ext uri="{FF2B5EF4-FFF2-40B4-BE49-F238E27FC236}">
                <a16:creationId xmlns:a16="http://schemas.microsoft.com/office/drawing/2014/main" id="{69497422-A503-33E0-6F6F-45D7EB532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299" y="133165"/>
            <a:ext cx="2525401" cy="2556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216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60DC5C-F504-3FF0-4619-A5D433431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8D73082-D4B8-AEA6-9538-5CAB89B7D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49" y="2315370"/>
            <a:ext cx="3921162" cy="313870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6BF1A7A-62A6-877E-5C49-EF91DFAE6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289" y="2372265"/>
            <a:ext cx="3820787" cy="3058357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1BA52FC-B0D3-61A4-0E55-2FD29AE4B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2154" y="2372265"/>
            <a:ext cx="3820787" cy="3058357"/>
          </a:xfrm>
          <a:prstGeom prst="rect">
            <a:avLst/>
          </a:prstGeom>
        </p:spPr>
      </p:pic>
      <p:pic>
        <p:nvPicPr>
          <p:cNvPr id="7" name="Picture 2" descr="Hanyang University - Wikipedia">
            <a:extLst>
              <a:ext uri="{FF2B5EF4-FFF2-40B4-BE49-F238E27FC236}">
                <a16:creationId xmlns:a16="http://schemas.microsoft.com/office/drawing/2014/main" id="{DB38A73C-0D4F-E7B8-DD44-D904AC0D7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0389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885B31-C829-B02A-3AA0-2CC43F6D7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dirty="0" err="1"/>
              <a:t>Conclusion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6426FF-4B0E-C18D-F18F-F6B37DE37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 perfect model for every circumstances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Quality of model depends 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Input dataset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Prediction target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larger number of features </a:t>
            </a:r>
            <a:r>
              <a:rPr lang="en-US" u="sng" dirty="0"/>
              <a:t>does not</a:t>
            </a:r>
            <a:r>
              <a:rPr lang="en-US" dirty="0"/>
              <a:t> equal better accuracy.</a:t>
            </a:r>
          </a:p>
        </p:txBody>
      </p:sp>
      <p:pic>
        <p:nvPicPr>
          <p:cNvPr id="5" name="Picture 2" descr="Hanyang University - Wikipedia">
            <a:extLst>
              <a:ext uri="{FF2B5EF4-FFF2-40B4-BE49-F238E27FC236}">
                <a16:creationId xmlns:a16="http://schemas.microsoft.com/office/drawing/2014/main" id="{DBA8D3B6-E9AE-B4AF-1B45-92176C79E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113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33A0E1-88FE-36C6-D69E-BE617E3BE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22114"/>
            <a:ext cx="10058400" cy="1450757"/>
          </a:xfrm>
        </p:spPr>
        <p:txBody>
          <a:bodyPr/>
          <a:lstStyle/>
          <a:p>
            <a:pPr algn="ctr"/>
            <a:r>
              <a:rPr lang="de-DE" b="1" dirty="0" err="1"/>
              <a:t>Thank</a:t>
            </a:r>
            <a:r>
              <a:rPr lang="de-DE" b="1" dirty="0"/>
              <a:t> </a:t>
            </a:r>
            <a:r>
              <a:rPr lang="de-DE" b="1" dirty="0" err="1"/>
              <a:t>you</a:t>
            </a:r>
            <a:r>
              <a:rPr lang="de-DE" b="1" dirty="0"/>
              <a:t>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your</a:t>
            </a:r>
            <a:r>
              <a:rPr lang="de-DE" b="1" dirty="0"/>
              <a:t> </a:t>
            </a:r>
            <a:r>
              <a:rPr lang="de-DE" b="1" dirty="0" err="1"/>
              <a:t>attention</a:t>
            </a:r>
            <a:r>
              <a:rPr lang="de-DE" b="1" dirty="0"/>
              <a:t>!</a:t>
            </a:r>
            <a:br>
              <a:rPr lang="de-DE" b="1" dirty="0"/>
            </a:br>
            <a:r>
              <a:rPr lang="de-DE" b="1" dirty="0"/>
              <a:t>Do </a:t>
            </a:r>
            <a:r>
              <a:rPr lang="de-DE" b="1" dirty="0" err="1"/>
              <a:t>you</a:t>
            </a:r>
            <a:r>
              <a:rPr lang="de-DE" b="1" dirty="0"/>
              <a:t> </a:t>
            </a:r>
            <a:r>
              <a:rPr lang="de-DE" b="1" dirty="0" err="1"/>
              <a:t>have</a:t>
            </a:r>
            <a:r>
              <a:rPr lang="de-DE" b="1" dirty="0"/>
              <a:t> </a:t>
            </a:r>
            <a:r>
              <a:rPr lang="de-DE" b="1" dirty="0" err="1"/>
              <a:t>any</a:t>
            </a:r>
            <a:r>
              <a:rPr lang="de-DE" b="1" dirty="0"/>
              <a:t> </a:t>
            </a:r>
            <a:r>
              <a:rPr lang="de-DE" b="1" dirty="0" err="1"/>
              <a:t>questions</a:t>
            </a:r>
            <a:r>
              <a:rPr lang="de-DE" b="1" dirty="0"/>
              <a:t>?</a:t>
            </a:r>
            <a:endParaRPr lang="en-US" b="1" dirty="0"/>
          </a:p>
        </p:txBody>
      </p:sp>
      <p:pic>
        <p:nvPicPr>
          <p:cNvPr id="2050" name="Picture 2" descr="Do you have any questions for me?">
            <a:extLst>
              <a:ext uri="{FF2B5EF4-FFF2-40B4-BE49-F238E27FC236}">
                <a16:creationId xmlns:a16="http://schemas.microsoft.com/office/drawing/2014/main" id="{F751FC59-CF37-91C5-D109-CB4293F5F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061" y="2244576"/>
            <a:ext cx="4945878" cy="3804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FB46C46-AE8E-D062-AF35-F34D80C0E623}"/>
              </a:ext>
            </a:extLst>
          </p:cNvPr>
          <p:cNvSpPr txBox="1"/>
          <p:nvPr/>
        </p:nvSpPr>
        <p:spPr>
          <a:xfrm>
            <a:off x="9482832" y="6391922"/>
            <a:ext cx="2709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https://dev.to/theinterviewsage/do-you-have-any-questions-for-me-facebook-behavioral-jedi-interview-series-1dpa</a:t>
            </a:r>
            <a:endParaRPr lang="en-US" sz="800" dirty="0">
              <a:solidFill>
                <a:schemeClr val="bg1"/>
              </a:solidFill>
            </a:endParaRPr>
          </a:p>
          <a:p>
            <a:endParaRPr lang="en-US" sz="800" dirty="0">
              <a:solidFill>
                <a:schemeClr val="bg1"/>
              </a:solidFill>
            </a:endParaRPr>
          </a:p>
        </p:txBody>
      </p:sp>
      <p:pic>
        <p:nvPicPr>
          <p:cNvPr id="3" name="Picture 2" descr="Hanyang University - Wikipedia">
            <a:extLst>
              <a:ext uri="{FF2B5EF4-FFF2-40B4-BE49-F238E27FC236}">
                <a16:creationId xmlns:a16="http://schemas.microsoft.com/office/drawing/2014/main" id="{21292356-EA57-D647-AC95-58DDEA8BD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37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B8CE1-41BB-4535-F91F-BD6CD15B8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52E57D-6DC6-0D8E-10F2-D221E8E27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Topic and </a:t>
            </a:r>
            <a:r>
              <a:rPr lang="de-DE" dirty="0" err="1"/>
              <a:t>goal</a:t>
            </a: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Dataset, Dataset </a:t>
            </a:r>
            <a:r>
              <a:rPr lang="de-DE" dirty="0" err="1"/>
              <a:t>extraction</a:t>
            </a:r>
            <a:r>
              <a:rPr lang="de-DE" dirty="0"/>
              <a:t> and </a:t>
            </a:r>
            <a:r>
              <a:rPr lang="de-DE" dirty="0" err="1"/>
              <a:t>analysis</a:t>
            </a: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Concept of analysis and evaluation of the models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Result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Conclusion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 descr="Checkliste">
            <a:extLst>
              <a:ext uri="{FF2B5EF4-FFF2-40B4-BE49-F238E27FC236}">
                <a16:creationId xmlns:a16="http://schemas.microsoft.com/office/drawing/2014/main" id="{13AF92A4-9BF3-2937-C748-E69972239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14848" y="1737360"/>
            <a:ext cx="3079072" cy="3079072"/>
          </a:xfrm>
          <a:prstGeom prst="rect">
            <a:avLst/>
          </a:prstGeom>
        </p:spPr>
      </p:pic>
      <p:pic>
        <p:nvPicPr>
          <p:cNvPr id="6" name="Picture 2" descr="Hanyang University - Wikipedia">
            <a:extLst>
              <a:ext uri="{FF2B5EF4-FFF2-40B4-BE49-F238E27FC236}">
                <a16:creationId xmlns:a16="http://schemas.microsoft.com/office/drawing/2014/main" id="{0D93ACE8-5E0E-08F9-F89A-FDE80F0B5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133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CCBA23-3C01-980A-F49C-B0E0BDB21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Topic and </a:t>
            </a:r>
            <a:r>
              <a:rPr lang="de-DE" dirty="0" err="1"/>
              <a:t>goal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16200A-46E9-A6EF-B7D1-FEEC831BD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894647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</a:t>
            </a:r>
            <a:r>
              <a:rPr lang="en-US" b="1" dirty="0"/>
              <a:t>topic</a:t>
            </a:r>
            <a:r>
              <a:rPr lang="en-US" dirty="0"/>
              <a:t> of our project was to create an AI model that can predict whether the stock market will rise or fall.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</a:t>
            </a:r>
            <a:r>
              <a:rPr lang="en-US" b="1" dirty="0"/>
              <a:t>goal</a:t>
            </a:r>
            <a:r>
              <a:rPr lang="en-US" dirty="0"/>
              <a:t> is to help users make better decisions on buying or selling their stocks based on our model.</a:t>
            </a:r>
          </a:p>
        </p:txBody>
      </p:sp>
      <p:pic>
        <p:nvPicPr>
          <p:cNvPr id="4" name="Picture 2" descr="Hanyang University - Wikipedia">
            <a:extLst>
              <a:ext uri="{FF2B5EF4-FFF2-40B4-BE49-F238E27FC236}">
                <a16:creationId xmlns:a16="http://schemas.microsoft.com/office/drawing/2014/main" id="{A2715546-87E3-E473-04AD-633509F99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asics of Stock Market - The Must-Know Core Concepts">
            <a:extLst>
              <a:ext uri="{FF2B5EF4-FFF2-40B4-BE49-F238E27FC236}">
                <a16:creationId xmlns:a16="http://schemas.microsoft.com/office/drawing/2014/main" id="{5A904D30-C685-8A39-AEF2-48DEACD33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636" y="2890983"/>
            <a:ext cx="4141969" cy="1620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30E43D-BADF-5CF4-FC40-30DE85072995}"/>
              </a:ext>
            </a:extLst>
          </p:cNvPr>
          <p:cNvSpPr txBox="1"/>
          <p:nvPr/>
        </p:nvSpPr>
        <p:spPr>
          <a:xfrm>
            <a:off x="9448800" y="6474691"/>
            <a:ext cx="47460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https://dutchuncles.in/aspire/stock-market-101/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551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76CE45-0A24-BCAB-0618-A59EE19BD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F1B8E8-9730-8F0A-E0C1-4476662AE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stock datasets used to train and test our AI model were Tesla, Samsung, and Twitter.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Tesla: June 2010 -  Feb. 2020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Samsung: Jan. 2000 – May 2022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Twitter: Nov. 2013 – Oct. 2022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original features used were date, open, high, low, close, volume.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Training uses 70% of the data and 30% is used for testing.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2" descr="Hanyang University - Wikipedia">
            <a:extLst>
              <a:ext uri="{FF2B5EF4-FFF2-40B4-BE49-F238E27FC236}">
                <a16:creationId xmlns:a16="http://schemas.microsoft.com/office/drawing/2014/main" id="{8B2CA21D-945C-B457-5875-1D5A36873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55F80FA-82F2-A47F-610D-264B99E36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739" y="2798040"/>
            <a:ext cx="1353127" cy="1353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FF125A5-F26D-FE9D-154C-9B371A77B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691" y="3079101"/>
            <a:ext cx="2198254" cy="72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058127E-C64D-5CA5-B720-A69F9782E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6509" y="3038763"/>
            <a:ext cx="969709" cy="797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315251-88E6-95F6-8A95-AD415E42691D}"/>
              </a:ext>
            </a:extLst>
          </p:cNvPr>
          <p:cNvSpPr txBox="1"/>
          <p:nvPr/>
        </p:nvSpPr>
        <p:spPr>
          <a:xfrm>
            <a:off x="9984510" y="6483928"/>
            <a:ext cx="7040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Tesla logo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6D66F4-F4DE-24E2-F75E-D5D9B50A1A2D}"/>
              </a:ext>
            </a:extLst>
          </p:cNvPr>
          <p:cNvSpPr txBox="1"/>
          <p:nvPr/>
        </p:nvSpPr>
        <p:spPr>
          <a:xfrm>
            <a:off x="10584871" y="6483928"/>
            <a:ext cx="906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Samsung logo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17691F-51A7-FEBF-3F5D-DD589787B42F}"/>
              </a:ext>
            </a:extLst>
          </p:cNvPr>
          <p:cNvSpPr txBox="1"/>
          <p:nvPr/>
        </p:nvSpPr>
        <p:spPr>
          <a:xfrm>
            <a:off x="11375751" y="6483926"/>
            <a:ext cx="8162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Twitter logo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7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F8F504-3E39-A29E-98D2-9F9CB5BE7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extraction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3BC644-3902-29E4-714A-5B2E2145B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modified features created and used: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Slope/rate of change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average slope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number of rises and falls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difference between high and 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average difference between high and 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difference between open and close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average difference between open and close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labels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main formula used was this: </a:t>
            </a:r>
          </a:p>
        </p:txBody>
      </p:sp>
      <p:pic>
        <p:nvPicPr>
          <p:cNvPr id="4" name="Picture 2" descr="Hanyang University - Wikipedia">
            <a:extLst>
              <a:ext uri="{FF2B5EF4-FFF2-40B4-BE49-F238E27FC236}">
                <a16:creationId xmlns:a16="http://schemas.microsoft.com/office/drawing/2014/main" id="{D2815AD2-3FC3-A70F-9280-2D0D8F5CD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A6626D-940D-1F37-A790-98039E668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008" y="5196752"/>
            <a:ext cx="990600" cy="67627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CC3FA7C-56F7-42B9-7AE8-E5AF1E4C7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5713" y="2731122"/>
            <a:ext cx="3205451" cy="2398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5CC15B6-C0FC-58DC-EACC-1895AB34A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684" y="2739537"/>
            <a:ext cx="3192462" cy="237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5323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58D14-BD18-9D4B-A7C4-98C30EA4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analysis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1FFF454-E85C-C05D-4755-D0030482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81920"/>
            <a:ext cx="4575551" cy="430887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7FFEC5F-B6A2-3F04-D787-CAB5B2B7F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149" y="142043"/>
            <a:ext cx="6300445" cy="616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35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385CFF-F1CC-3759-501E-D000F3277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Function of the model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2827F36-9C3F-4347-7D3D-F94708AF5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59610"/>
            <a:ext cx="4210531" cy="4381540"/>
          </a:xfrm>
          <a:prstGeom prst="rect">
            <a:avLst/>
          </a:prstGeom>
          <a:ln>
            <a:noFill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E6F2C21-88EE-06B5-924C-BAE39C445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911" y="1859610"/>
            <a:ext cx="6025164" cy="4160410"/>
          </a:xfrm>
          <a:prstGeom prst="rect">
            <a:avLst/>
          </a:prstGeom>
          <a:ln>
            <a:noFill/>
          </a:ln>
        </p:spPr>
      </p:pic>
      <p:pic>
        <p:nvPicPr>
          <p:cNvPr id="6" name="Picture 2" descr="Hanyang University - Wikipedia">
            <a:extLst>
              <a:ext uri="{FF2B5EF4-FFF2-40B4-BE49-F238E27FC236}">
                <a16:creationId xmlns:a16="http://schemas.microsoft.com/office/drawing/2014/main" id="{94C1E43E-E198-CA66-8A8A-2EE298796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5112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3B99C6-0B2F-61F8-16C3-0DBFCA316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Concept of analysis and evaluation of </a:t>
            </a:r>
            <a:br>
              <a:rPr lang="en-US" dirty="0"/>
            </a:br>
            <a:r>
              <a:rPr lang="en-US" dirty="0"/>
              <a:t>the models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7F3AB0-08AA-51C2-B227-07686EA94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106689"/>
            <a:ext cx="4937760" cy="562523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Receiver Operating Characteristic (ROC) curve</a:t>
            </a:r>
          </a:p>
          <a:p>
            <a:endParaRPr lang="en-SG" b="1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B608423-4F04-D79C-9835-7B4CC1200F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920" y="1745162"/>
            <a:ext cx="4937760" cy="736282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Concept for </a:t>
            </a:r>
            <a:r>
              <a:rPr lang="en-US" b="1" dirty="0" err="1"/>
              <a:t>analysing</a:t>
            </a:r>
            <a:r>
              <a:rPr lang="en-US" b="1" dirty="0"/>
              <a:t> the model</a:t>
            </a:r>
            <a:endParaRPr lang="en-SG" b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E27402D-2DA1-EB90-AFE0-89825980CFA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Decision Tree vs Random Forest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Forecast for a specific time in the future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Different versions of the dataset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dirty="0"/>
              <a:t> Demonstration of the model created from scratch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dirty="0"/>
              <a:t>Comparison of 16 different models.</a:t>
            </a:r>
          </a:p>
        </p:txBody>
      </p:sp>
      <p:pic>
        <p:nvPicPr>
          <p:cNvPr id="4" name="Picture 2" descr="Hanyang University - Wikipedia">
            <a:extLst>
              <a:ext uri="{FF2B5EF4-FFF2-40B4-BE49-F238E27FC236}">
                <a16:creationId xmlns:a16="http://schemas.microsoft.com/office/drawing/2014/main" id="{D36FD77F-D9B6-67A5-2FE2-D0337F0CC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4153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8D7407CD-EC73-43ED-6398-D5CC54C8066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158" y="2514325"/>
            <a:ext cx="4724923" cy="3644601"/>
          </a:xfrm>
          <a:prstGeom prst="rect">
            <a:avLst/>
          </a:prstGeom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33CA8FF-EBDD-EC25-E67B-B1AE466A35CC}"/>
              </a:ext>
            </a:extLst>
          </p:cNvPr>
          <p:cNvSpPr txBox="1"/>
          <p:nvPr/>
        </p:nvSpPr>
        <p:spPr>
          <a:xfrm>
            <a:off x="10198100" y="6400800"/>
            <a:ext cx="1922653" cy="33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800" dirty="0">
                <a:solidFill>
                  <a:schemeClr val="bg1"/>
                </a:solidFill>
              </a:rPr>
              <a:t>https://towardsdatascience.com/understanding-auc-roc-curve-68b2303cc9c5</a:t>
            </a:r>
          </a:p>
        </p:txBody>
      </p:sp>
    </p:spTree>
    <p:extLst>
      <p:ext uri="{BB962C8B-B14F-4D97-AF65-F5344CB8AC3E}">
        <p14:creationId xmlns:p14="http://schemas.microsoft.com/office/powerpoint/2010/main" val="327934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008214-02A8-8516-FEB8-3927AA3FF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42A7751-6BD0-2A2B-586E-0824F78AF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938483"/>
            <a:ext cx="7764999" cy="4062821"/>
          </a:xfrm>
          <a:prstGeom prst="rect">
            <a:avLst/>
          </a:prstGeom>
        </p:spPr>
      </p:pic>
      <p:pic>
        <p:nvPicPr>
          <p:cNvPr id="5" name="Picture 2" descr="Hanyang University - Wikipedia">
            <a:extLst>
              <a:ext uri="{FF2B5EF4-FFF2-40B4-BE49-F238E27FC236}">
                <a16:creationId xmlns:a16="http://schemas.microsoft.com/office/drawing/2014/main" id="{DFA3DE6D-A7AE-FC8B-1256-81B95422A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038723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</TotalTime>
  <Words>369</Words>
  <Application>Microsoft Office PowerPoint</Application>
  <PresentationFormat>Widescreen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Rückblick</vt:lpstr>
      <vt:lpstr> Stock Market Predictions with Artificial Intelligence  - Group Project</vt:lpstr>
      <vt:lpstr>Content</vt:lpstr>
      <vt:lpstr>Topic and goal</vt:lpstr>
      <vt:lpstr>Datasets</vt:lpstr>
      <vt:lpstr>Data extraction</vt:lpstr>
      <vt:lpstr>Data analysis</vt:lpstr>
      <vt:lpstr>Function of the model</vt:lpstr>
      <vt:lpstr>Concept of analysis and evaluation of  the models</vt:lpstr>
      <vt:lpstr>Results</vt:lpstr>
      <vt:lpstr>Results</vt:lpstr>
      <vt:lpstr>Conclusion</vt:lpstr>
      <vt:lpstr>Thank you for your attention! Do you have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Natural Language Processing: Team Project</dc:title>
  <dc:creator>Jennifer Sissi Lange</dc:creator>
  <cp:lastModifiedBy>Jade Lu</cp:lastModifiedBy>
  <cp:revision>32</cp:revision>
  <dcterms:created xsi:type="dcterms:W3CDTF">2023-10-29T21:52:55Z</dcterms:created>
  <dcterms:modified xsi:type="dcterms:W3CDTF">2023-12-06T12:12:38Z</dcterms:modified>
</cp:coreProperties>
</file>

<file path=docProps/thumbnail.jpeg>
</file>